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16" d="100"/>
          <a:sy n="116" d="100"/>
        </p:scale>
        <p:origin x="86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— المجتمع والسلوك البشري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03120"/>
            <a:ext cx="11247120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5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كيف تتصرف المجتمعات؟</a:t>
            </a:r>
          </a:p>
          <a:p>
            <a:pPr algn="ctr" rtl="1">
              <a:spcBef>
                <a:spcPts val="1200"/>
              </a:spcBef>
            </a:pPr>
            <a:r>
              <a:rPr sz="5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الذي يحرّك البشر؟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4389120"/>
            <a:ext cx="94183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مدخل إلى نظرية اللعبة — اللاعبون والقواعد والحوافز، وكيف تُفسّر انهيار الحضارات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394960" y="5669280"/>
            <a:ext cx="1371600" cy="45720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الدرس ١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0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لعبة الزواج — تحليل الاستراتيجيات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8722277"/>
              </p:ext>
            </p:extLst>
          </p:nvPr>
        </p:nvGraphicFramePr>
        <p:xfrm>
          <a:off x="914400" y="1188720"/>
          <a:ext cx="1033272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rgbClr val="FFFFFF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الموقف</a:t>
                      </a:r>
                      <a:endParaRPr sz="1600" b="1" dirty="0">
                        <a:solidFill>
                          <a:srgbClr val="FFFFFF"/>
                        </a:solidFill>
                        <a:latin typeface="Amiri" pitchFamily="2" charset="-78"/>
                        <a:ea typeface="Amiri" pitchFamily="2" charset="-78"/>
                        <a:cs typeface="Amiri" pitchFamily="2" charset="-78"/>
                      </a:endParaRPr>
                    </a:p>
                  </a:txBody>
                  <a:tcPr>
                    <a:solidFill>
                      <a:srgbClr val="1A4A2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1">
                          <a:solidFill>
                            <a:srgbClr val="FFFFFF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استراتيجية الرجال</a:t>
                      </a:r>
                    </a:p>
                  </a:txBody>
                  <a:tcPr>
                    <a:solidFill>
                      <a:srgbClr val="1A4A2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1">
                          <a:solidFill>
                            <a:srgbClr val="FFFFFF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استراتيجية النساء</a:t>
                      </a:r>
                    </a:p>
                  </a:txBody>
                  <a:tcPr>
                    <a:solidFill>
                      <a:srgbClr val="1A4A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/>
                      <a:r>
                        <a:rPr sz="1400" dirty="0" err="1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حسب</a:t>
                      </a:r>
                      <a:r>
                        <a:rPr sz="1400" dirty="0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400" dirty="0" err="1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علم</a:t>
                      </a:r>
                      <a:r>
                        <a:rPr sz="1400" dirty="0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400" dirty="0" err="1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الأحياء</a:t>
                      </a:r>
                      <a:endParaRPr sz="1400" dirty="0">
                        <a:solidFill>
                          <a:srgbClr val="2C3E50"/>
                        </a:solidFill>
                        <a:latin typeface="Amiri" pitchFamily="2" charset="-78"/>
                        <a:ea typeface="Amiri" pitchFamily="2" charset="-78"/>
                        <a:cs typeface="Amiri" pitchFamily="2" charset="-78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كل رجل يسعى للارتباط بأكبر عدد ممكن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كل النساء يتنافسن على المرتبة الخامسة (الأفضل)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النتيجة الفعلية</a:t>
                      </a:r>
                    </a:p>
                  </a:txBody>
                  <a:tcPr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الرجل الأفضل ينتهي بأسوأ خيار</a:t>
                      </a:r>
                    </a:p>
                  </a:txBody>
                  <a:tcPr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المرتبتان الدنيا تُهجران — ظاهرة العزّاب اللاإراديين</a:t>
                      </a:r>
                    </a:p>
                  </a:txBody>
                  <a:tcPr>
                    <a:solidFill>
                      <a:srgbClr val="F5F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توازن ناش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كل رجل يختار شريكة من مرتبته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dirty="0" err="1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كل</a:t>
                      </a:r>
                      <a:r>
                        <a:rPr sz="1400" dirty="0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400" dirty="0" err="1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امرأة</a:t>
                      </a:r>
                      <a:r>
                        <a:rPr sz="1400" dirty="0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400" dirty="0" err="1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تقبل</a:t>
                      </a:r>
                      <a:r>
                        <a:rPr sz="1400" dirty="0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400" dirty="0" err="1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بشريك</a:t>
                      </a:r>
                      <a:r>
                        <a:rPr sz="1400" dirty="0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من </a:t>
                      </a:r>
                      <a:r>
                        <a:rPr sz="1400" dirty="0" err="1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مرتبتها</a:t>
                      </a:r>
                      <a:endParaRPr sz="1400" dirty="0">
                        <a:solidFill>
                          <a:srgbClr val="2C3E50"/>
                        </a:solidFill>
                        <a:latin typeface="Amiri" pitchFamily="2" charset="-78"/>
                        <a:ea typeface="Amiri" pitchFamily="2" charset="-78"/>
                        <a:cs typeface="Amiri" pitchFamily="2" charset="-78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1371600" y="5120640"/>
            <a:ext cx="9418320" cy="82296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82880" rtlCol="0" anchor="ctr"/>
          <a:lstStyle/>
          <a:p>
            <a:pPr algn="ctr" rtl="1"/>
            <a:r>
              <a:rPr sz="2000" b="1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نتيجة</a:t>
            </a:r>
            <a:r>
              <a:rPr sz="2000" b="1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000" b="1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التوازن</a:t>
            </a:r>
            <a:r>
              <a:rPr sz="2000" b="1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: </a:t>
            </a:r>
            <a:r>
              <a:rPr sz="2000" b="1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كل</a:t>
            </a:r>
            <a:r>
              <a:rPr sz="2000" b="1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000" b="1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فرد</a:t>
            </a:r>
            <a:r>
              <a:rPr sz="2000" b="1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000" b="1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يجد</a:t>
            </a:r>
            <a:r>
              <a:rPr sz="2000" b="1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000" b="1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شريكاً</a:t>
            </a:r>
            <a:r>
              <a:rPr sz="2000" b="1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، </a:t>
            </a:r>
            <a:r>
              <a:rPr sz="2000" b="1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المجتمع</a:t>
            </a:r>
            <a:r>
              <a:rPr sz="2000" b="1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000" b="1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ينمو</a:t>
            </a:r>
            <a:r>
              <a:rPr sz="2000" b="1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، </a:t>
            </a:r>
            <a:r>
              <a:rPr sz="2000" b="1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اللعبة</a:t>
            </a:r>
            <a:r>
              <a:rPr sz="2000" b="1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000" b="1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مستدامة</a:t>
            </a:r>
            <a:r>
              <a:rPr sz="2000" b="1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✓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11247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0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توازن ناش — تعريف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371600" y="2011680"/>
            <a:ext cx="9418320" cy="2286000"/>
          </a:xfrm>
          <a:prstGeom prst="roundRect">
            <a:avLst/>
          </a:prstGeom>
          <a:solidFill>
            <a:srgbClr val="225A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0" tIns="365760" rIns="548640" rtlCol="0" anchor="ctr"/>
          <a:lstStyle/>
          <a:p>
            <a:pPr algn="ctr" rtl="1"/>
            <a:r>
              <a:rPr sz="2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يُقال إن لعبةً ما بلغت توازن ناش حين يُعظّم جميع اللاعبين نتائجهم في آنٍ واحد — لا يستطيع أحدهم تحسين وضعه منفرداً دون الإضرار بوضع الآخرين.</a:t>
            </a:r>
          </a:p>
          <a:p>
            <a:pPr algn="ctr" rtl="1">
              <a:spcBef>
                <a:spcPts val="2000"/>
              </a:spcBef>
            </a:pPr>
            <a:r>
              <a:rPr sz="20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التوازن لا يعني العدالة المطلقة، بل الاستقرار الذي يجعل اللعبة قابلة للاستمرار.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828800" y="4754880"/>
            <a:ext cx="8503920" cy="118872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0" tIns="182880" rIns="365760" rtlCol="0" anchor="ctr"/>
          <a:lstStyle/>
          <a:p>
            <a:pPr algn="ctr" rtl="1"/>
            <a:r>
              <a:rPr sz="1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السعي الفردي إلى تعظيم المكسب على حساب الآخرين يُفضي في نهاية المطاف إلى أسوأ النتائج للجميع. التعاون ليس فضيلةً أخلاقية فحسب — بل هو الاستراتيجية العقلانية الأمثل.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112471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2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الحافز الحقيقي: المكانة لا الإنجاب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371600"/>
            <a:ext cx="10332720" cy="1828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0" tIns="274320" rIns="365760" rtlCol="0" anchor="ctr"/>
          <a:lstStyle/>
          <a:p>
            <a:pPr algn="r" rtl="1"/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حين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تفهم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أن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الناس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يلعبون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لعبة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المكانة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لا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لعبة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الجينات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، </a:t>
            </a:r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يصبح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سلوكهم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"</a:t>
            </a:r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غير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العقلاني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" </a:t>
            </a:r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منطقياً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تماماً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</a:t>
            </a:r>
          </a:p>
          <a:p>
            <a:pPr algn="r" rtl="1">
              <a:spcBef>
                <a:spcPts val="1400"/>
              </a:spcBef>
            </a:pP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المرأة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التي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ترفض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الزواج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من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شخص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مناسب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لأنه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لا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يُضيف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إلى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مكانتها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الاجتماعية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ليست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غير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عقلانية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—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بل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هي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تعظّم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حوافز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اللعبة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التي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تعيشها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3657600"/>
            <a:ext cx="10332720" cy="13716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0" tIns="274320" rIns="365760" rtlCol="0" anchor="ctr"/>
          <a:lstStyle/>
          <a:p>
            <a:pPr algn="ctr" rtl="1"/>
            <a:r>
              <a:rPr sz="20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المشكلة ليست في الناس، بل في اللعبة نفسها وقواعدها التي صاغها المجتمع الحديث — لعبة يكسب فيها من تحسّن مكانته، لا من أنجب أطفالاً.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303520"/>
            <a:ext cx="103327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لكن في الواقع المعاش، لا أحد يتبع توازن ناش. اللعبة الحقيقية ليست لعبة جنس أو إنجاب — إنها لعبة مكانة.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دورة حياة الحضارات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البنى الفائقة الثلاث — كيف تتغيّر اللعبة بمرور الزمن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اللعبة لا تبقى ثابتة عبر التاريخ؛ تتشكّل وفق "البنية الفائقة للمجتمع"
— الصورة الكبرى من ديموغرافيا واقتصاد وتكنولوجيا ومنافسة خارجية.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البنى الفائقة الثلاث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107527" y="914400"/>
            <a:ext cx="3474720" cy="5029200"/>
          </a:xfrm>
          <a:prstGeom prst="roundRect">
            <a:avLst>
              <a:gd name="adj" fmla="val 3985"/>
            </a:avLst>
          </a:prstGeom>
          <a:solidFill>
            <a:srgbClr val="3D2B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290407" y="1097280"/>
            <a:ext cx="3108960" cy="457200"/>
          </a:xfrm>
          <a:prstGeom prst="round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البنية الأولى — الفجر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90407" y="1691640"/>
            <a:ext cx="31089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المجتمع الناشئ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1847" y="2286000"/>
            <a:ext cx="29260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عدد السكان: قرية صغيرة (~200 شخص)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81847" y="2743200"/>
            <a:ext cx="29260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اقتصاد فقير وتكنولوجيا بدائية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1847" y="3200400"/>
            <a:ext cx="29260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وفيات الولادة مرتفعة جداً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1847" y="3657600"/>
            <a:ext cx="29260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منافسة خارجية منخفضة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90407" y="5029200"/>
            <a:ext cx="3108960" cy="640080"/>
          </a:xfrm>
          <a:prstGeom prst="round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/>
            <a:r>
              <a:rPr sz="11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لعبة الزواج: علاقات مفتوحة لضمان البقاء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58487" y="914400"/>
            <a:ext cx="3474720" cy="5029200"/>
          </a:xfrm>
          <a:prstGeom prst="roundRect">
            <a:avLst>
              <a:gd name="adj" fmla="val 4936"/>
            </a:avLst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541367" y="1097280"/>
            <a:ext cx="3108960" cy="457200"/>
          </a:xfrm>
          <a:prstGeom prst="round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البنية الثانية — النمو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41367" y="1691640"/>
            <a:ext cx="31089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المجتمع في التوسع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32807" y="2286000"/>
            <a:ext cx="29260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عدد السكان: عشرات الآلاف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32807" y="2743200"/>
            <a:ext cx="29260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ثروة ناشئة وتكنولوجيا متوسطة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32807" y="3200400"/>
            <a:ext cx="29260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منافسة عالية مع مجتمعات أخرى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32807" y="3657600"/>
            <a:ext cx="29260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الحاجة الماسة لكثرة الأطفال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41367" y="5029200"/>
            <a:ext cx="3108960" cy="640080"/>
          </a:xfrm>
          <a:prstGeom prst="round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/>
            <a:r>
              <a:rPr sz="11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لعبة الزواج: الزواج المرتّب — الإنجاب فوق كل اعتبار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09447" y="914400"/>
            <a:ext cx="3474720" cy="5029200"/>
          </a:xfrm>
          <a:prstGeom prst="roundRect">
            <a:avLst>
              <a:gd name="adj" fmla="val 4936"/>
            </a:avLst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792327" y="1097280"/>
            <a:ext cx="3108960" cy="457200"/>
          </a:xfrm>
          <a:prstGeom prst="round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البنية الثالثة — الذروة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92327" y="1691640"/>
            <a:ext cx="31089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200" b="1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المجتمع</a:t>
            </a:r>
            <a:r>
              <a:rPr sz="2200" b="1" dirty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200" b="1" dirty="0" err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المكتظّ</a:t>
            </a:r>
            <a:endParaRPr sz="2200" b="1" dirty="0">
              <a:solidFill>
                <a:srgbClr val="FFFFFF"/>
              </a:solidFill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83767" y="2286000"/>
            <a:ext cx="29260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عدد السكان: الملايين والمليارات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83767" y="2743200"/>
            <a:ext cx="29260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ثروة كبيرة وتفاوت حاد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3767" y="3200400"/>
            <a:ext cx="29260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تكنولوجيا عالية تُلغي الوفيات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83767" y="3657600"/>
            <a:ext cx="29260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توازن نسبي بين الدول الكبرى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92327" y="5029200"/>
            <a:ext cx="3108960" cy="640080"/>
          </a:xfrm>
          <a:prstGeom prst="round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r" rtl="1"/>
            <a:r>
              <a:rPr sz="11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لعبة الزواج: المواعدة — لعبة المكانة التي تقتل الخصوبة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371600" y="6126480"/>
            <a:ext cx="9418320" cy="54864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91440" rtlCol="0" anchor="ctr"/>
          <a:lstStyle/>
          <a:p>
            <a:pPr algn="ctr" rtl="1"/>
            <a:r>
              <a:rPr sz="13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البنية الفائقة تُحدد قواعد اللعبة ← القواعد تُحدد الحوافز ← الحوافز تُحدد السلوك ← السلوك يُحدد مصير الحضارة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مؤشر انهيار الحضارات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أزمة الخصوبة العالمية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معدل الإحلال السكاني هو 2.1 طفل لكل امرأة
— أي الحد الأدنى لاستمرار المجتمع بحجمه.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معدلات الخصوبة حول العالم — مقارنة إقليمية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999067" y="1097280"/>
            <a:ext cx="2560320" cy="292608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36227" y="1280160"/>
            <a:ext cx="228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وسط أفريقيا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36227" y="1828800"/>
            <a:ext cx="2286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en-US" sz="5200" b="1" dirty="0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7 - 6</a:t>
            </a:r>
            <a:endParaRPr sz="5200" b="1" dirty="0">
              <a:solidFill>
                <a:srgbClr val="8B2500"/>
              </a:solidFill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36227" y="2926080"/>
            <a:ext cx="228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مجتمع في طور النمو — البقاء يتطلب الإنجاب الكثير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0147" y="1097280"/>
            <a:ext cx="2560320" cy="292608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47307" y="1280160"/>
            <a:ext cx="228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إسرائيل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47307" y="1828800"/>
            <a:ext cx="2286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en-US" sz="5200" b="1" dirty="0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2.9</a:t>
            </a:r>
            <a:endParaRPr sz="5200" b="1" dirty="0">
              <a:solidFill>
                <a:srgbClr val="1A4A2A"/>
              </a:solidFill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47307" y="2926080"/>
            <a:ext cx="228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المجتمع الغربي الثري الوحيد فوق معدل الإحلال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421227" y="1097280"/>
            <a:ext cx="2560320" cy="2926080"/>
          </a:xfrm>
          <a:prstGeom prst="roundRect">
            <a:avLst/>
          </a:prstGeom>
          <a:solidFill>
            <a:srgbClr val="FFF8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58387" y="1280160"/>
            <a:ext cx="228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أمريكا وأوروبا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58387" y="1828800"/>
            <a:ext cx="2286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ctr" defTabSz="457200" rtl="0" eaLnBrk="1" latinLnBrk="0" hangingPunct="1"/>
            <a:r>
              <a:rPr lang="en-OM" sz="5200" b="1" dirty="0">
                <a:solidFill>
                  <a:srgbClr val="B8860B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1.6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58387" y="2926080"/>
            <a:ext cx="228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دون معدل الإحلال — تعويضها بالهجرة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2307" y="1097280"/>
            <a:ext cx="2560320" cy="2926080"/>
          </a:xfrm>
          <a:prstGeom prst="roundRect">
            <a:avLst/>
          </a:prstGeom>
          <a:solidFill>
            <a:srgbClr val="F3E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9467" y="1280160"/>
            <a:ext cx="228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كوريا الجنوبية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9467" y="1828800"/>
            <a:ext cx="2286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en-US" sz="5200" b="1" dirty="0">
                <a:solidFill>
                  <a:srgbClr val="7B1FA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0.7</a:t>
            </a:r>
            <a:endParaRPr lang="en-OM" sz="5200" b="1" dirty="0">
              <a:solidFill>
                <a:srgbClr val="7B1FA2"/>
              </a:solidFill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9467" y="2926080"/>
            <a:ext cx="228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أدنى معدل خصوبة في العالم — انهيار ديموغرافي مؤكد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36227" y="4302747"/>
            <a:ext cx="228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فوق</a:t>
            </a:r>
            <a:r>
              <a:rPr sz="12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معدل</a:t>
            </a:r>
            <a:r>
              <a:rPr sz="12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الإحلال</a:t>
            </a:r>
            <a:endParaRPr sz="1200" dirty="0">
              <a:solidFill>
                <a:srgbClr val="6B6354"/>
              </a:solidFill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47307" y="4297680"/>
            <a:ext cx="228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قريب</a:t>
            </a:r>
            <a:r>
              <a:rPr sz="12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من </a:t>
            </a:r>
            <a:r>
              <a:rPr sz="12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الإحلال</a:t>
            </a:r>
            <a:endParaRPr sz="1200" dirty="0">
              <a:solidFill>
                <a:srgbClr val="6B6354"/>
              </a:solidFill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58387" y="4297680"/>
            <a:ext cx="228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دون</a:t>
            </a:r>
            <a:r>
              <a:rPr sz="12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معدل</a:t>
            </a:r>
            <a:r>
              <a:rPr sz="12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الإحلال</a:t>
            </a:r>
            <a:endParaRPr sz="1200" dirty="0">
              <a:solidFill>
                <a:srgbClr val="6B6354"/>
              </a:solidFill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14400" y="4297680"/>
            <a:ext cx="228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أزمة</a:t>
            </a:r>
            <a:r>
              <a:rPr sz="12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حادة</a:t>
            </a:r>
            <a:r>
              <a:rPr sz="12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(</a:t>
            </a:r>
            <a:r>
              <a:rPr sz="12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أقل</a:t>
            </a:r>
            <a:r>
              <a:rPr sz="12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من 1)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14400" y="4846320"/>
            <a:ext cx="10332720" cy="1371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0" tIns="137160" rIns="365760" rtlCol="0" anchor="ctr"/>
          <a:lstStyle/>
          <a:p>
            <a:pPr algn="r" rtl="1"/>
            <a:r>
              <a:rPr sz="1600" b="1" dirty="0" err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حالة</a:t>
            </a:r>
            <a:r>
              <a:rPr sz="1600" b="1" dirty="0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1" dirty="0" err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كوريا</a:t>
            </a:r>
            <a:r>
              <a:rPr sz="1600" b="1" dirty="0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1" dirty="0" err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الجنوبية</a:t>
            </a:r>
            <a:r>
              <a:rPr sz="1600" b="1" dirty="0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— </a:t>
            </a:r>
            <a:r>
              <a:rPr sz="1600" b="1" dirty="0" err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سيناريو</a:t>
            </a:r>
            <a:r>
              <a:rPr sz="1600" b="1" dirty="0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600" b="1" dirty="0" err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التحذير</a:t>
            </a:r>
            <a:endParaRPr sz="1600" b="1" dirty="0">
              <a:solidFill>
                <a:srgbClr val="8B2500"/>
              </a:solidFill>
              <a:latin typeface="Amiri" pitchFamily="2" charset="-78"/>
              <a:ea typeface="Amiri" pitchFamily="2" charset="-78"/>
              <a:cs typeface="Amiri" pitchFamily="2" charset="-78"/>
            </a:endParaRPr>
          </a:p>
          <a:p>
            <a:pPr algn="r" rtl="1">
              <a:spcBef>
                <a:spcPts val="800"/>
              </a:spcBef>
            </a:pP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بحلول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عام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2040،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سيصبح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غالبية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سكان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كوريا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الجنوبية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من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كبار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السن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دون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قوة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عاملة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شابة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الحكومة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جرّبت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الحوافز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المالية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لكنها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أخفقت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—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لأن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الناس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لا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يريدون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المال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،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يريدون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المكانة</a:t>
            </a:r>
            <a:r>
              <a:rPr sz="13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112471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0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إسرائيل استثناء؟ — درس في الحوافز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280160"/>
            <a:ext cx="10332720" cy="1828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0" tIns="274320" rIns="365760" rtlCol="0" anchor="ctr"/>
          <a:lstStyle/>
          <a:p>
            <a:pPr algn="ctr" rtl="1"/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إسرائيل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هي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الدولة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الغربية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الثرية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التكنولوجية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الوحيدة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التي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تتجاوز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معدل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الإحلال</a:t>
            </a:r>
            <a:r>
              <a:rPr sz="180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</a:t>
            </a:r>
          </a:p>
          <a:p>
            <a:pPr algn="ctr" rtl="1">
              <a:spcBef>
                <a:spcPts val="1200"/>
              </a:spcBef>
            </a:pP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السبب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: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الخصوبة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هناك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هي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المكانة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بذاتها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إنجاب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الأطفال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تعبير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عن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الوطنية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والانتماء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مجتمع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يشعر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أنه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حرب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وجودية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800" b="0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دائمة</a:t>
            </a:r>
            <a:r>
              <a:rPr sz="1800" b="0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371600" y="3474720"/>
            <a:ext cx="9418320" cy="13716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82880" rIns="457200" rtlCol="0" anchor="ctr"/>
          <a:lstStyle/>
          <a:p>
            <a:pPr algn="ctr" rtl="1"/>
            <a:r>
              <a:rPr sz="220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حين يتغير الحافز — حين تُصبح الخصوبة مصدر مكانة لا عائقاً أمامها — يتغير السلوك تلقائياً.</a:t>
            </a:r>
          </a:p>
          <a:p>
            <a:pPr algn="ctr" rtl="1">
              <a:spcBef>
                <a:spcPts val="1600"/>
              </a:spcBef>
            </a:pPr>
            <a:r>
              <a:rPr sz="2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لا تُغيّر الناس، غيّر الحوافز.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303520"/>
            <a:ext cx="103327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0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أفضل مؤشر تاريخي على أن حضارةً ما تقترب من انهيارها هو رفض نسائها المتعلمات الثريات الإنجابَ — هكذا انهار الرومان، وهكذا تنهار أمم عديدة اليوم.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خلاصة الدرس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تعلّمناه اليوم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المفاهيم الجوهرية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005840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332720" y="1143000"/>
            <a:ext cx="457200" cy="45720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1097280"/>
            <a:ext cx="886968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أركان</a:t>
            </a:r>
            <a:r>
              <a:rPr sz="1500" b="1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500" b="1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اللعبة</a:t>
            </a:r>
            <a:r>
              <a:rPr sz="1500" b="1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: </a:t>
            </a:r>
            <a:r>
              <a:rPr sz="14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كل</a:t>
            </a:r>
            <a:r>
              <a:rPr sz="14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سلوك</a:t>
            </a:r>
            <a:r>
              <a:rPr sz="14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بشري</a:t>
            </a:r>
            <a:r>
              <a:rPr sz="14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قابل</a:t>
            </a:r>
            <a:r>
              <a:rPr sz="14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للتحليل</a:t>
            </a:r>
            <a:r>
              <a:rPr sz="14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عبر</a:t>
            </a:r>
            <a:r>
              <a:rPr sz="14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ثلاثة</a:t>
            </a:r>
            <a:r>
              <a:rPr sz="14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أركان</a:t>
            </a:r>
            <a:r>
              <a:rPr sz="14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— </a:t>
            </a:r>
            <a:r>
              <a:rPr sz="14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اللاعبون</a:t>
            </a:r>
            <a:r>
              <a:rPr sz="14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والقواعد</a:t>
            </a:r>
            <a:r>
              <a:rPr sz="14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والحوافز</a:t>
            </a:r>
            <a:r>
              <a:rPr sz="14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1874520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8" name="Oval 7"/>
          <p:cNvSpPr/>
          <p:nvPr/>
        </p:nvSpPr>
        <p:spPr>
          <a:xfrm>
            <a:off x="10332720" y="2011680"/>
            <a:ext cx="457200" cy="45720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1965960"/>
            <a:ext cx="886968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توازن ناش: </a:t>
            </a:r>
            <a:r>
              <a:rPr sz="14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الحل الأمثل ليس في تعظيم مكسب الفرد، بل في التعاون الذي يمكّن الجميع من تعظيم نتائجهم.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2743200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332720" y="2880360"/>
            <a:ext cx="457200" cy="45720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2834640"/>
            <a:ext cx="886968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الحافز الحقيقي: </a:t>
            </a:r>
            <a:r>
              <a:rPr sz="14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الناس في المجتمعات الحديثة يتصرفون بدافع المكانة لا الإنجاب.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3611879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332720" y="3749039"/>
            <a:ext cx="457200" cy="45720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3703319"/>
            <a:ext cx="886968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البنى الفائقة: </a:t>
            </a:r>
            <a:r>
              <a:rPr sz="14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قواعد اللعبة تتغير مع تطور المجتمع. ما كان عقلانياً قد يكون انتحارياً.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4400" y="4480560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0332720" y="4617720"/>
            <a:ext cx="457200" cy="457200"/>
          </a:xfrm>
          <a:prstGeom prst="ellipse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88720" y="4572000"/>
            <a:ext cx="886968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أزمة الخصوبة: </a:t>
            </a:r>
            <a:r>
              <a:rPr sz="14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انهيار معدلات الخصوبة هو النتيجة المنطقية لقواعد اللعبة الحديثة.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4400" y="5349240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332720" y="5486400"/>
            <a:ext cx="457200" cy="457200"/>
          </a:xfrm>
          <a:prstGeom prst="ellipse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→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88720" y="5440680"/>
            <a:ext cx="886968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 الدرس القادم: </a:t>
            </a:r>
            <a:r>
              <a:rPr sz="14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تطبيقات نظرية اللعبة على الصراعات الجيوسياسية الراهنة.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ستتعلمه في هذا الدرس</a:t>
            </a:r>
          </a:p>
        </p:txBody>
      </p:sp>
      <p:sp>
        <p:nvSpPr>
          <p:cNvPr id="4" name="Oval 3"/>
          <p:cNvSpPr/>
          <p:nvPr/>
        </p:nvSpPr>
        <p:spPr>
          <a:xfrm>
            <a:off x="9875520" y="157276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1463040"/>
            <a:ext cx="7772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0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النظريات الكبرى في تفسير السلوك البشري</a:t>
            </a:r>
          </a:p>
        </p:txBody>
      </p:sp>
      <p:sp>
        <p:nvSpPr>
          <p:cNvPr id="6" name="Oval 5"/>
          <p:cNvSpPr/>
          <p:nvPr/>
        </p:nvSpPr>
        <p:spPr>
          <a:xfrm>
            <a:off x="9875520" y="225856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0" y="2148840"/>
            <a:ext cx="7772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0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المكونات الثلاثة لأي لعبة بشرية</a:t>
            </a:r>
          </a:p>
        </p:txBody>
      </p:sp>
      <p:sp>
        <p:nvSpPr>
          <p:cNvPr id="8" name="Oval 7"/>
          <p:cNvSpPr/>
          <p:nvPr/>
        </p:nvSpPr>
        <p:spPr>
          <a:xfrm>
            <a:off x="9875520" y="294436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2834640"/>
            <a:ext cx="7772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0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الفوائد العملية لتعلم نظرية اللعبة</a:t>
            </a:r>
          </a:p>
        </p:txBody>
      </p:sp>
      <p:sp>
        <p:nvSpPr>
          <p:cNvPr id="10" name="Oval 9"/>
          <p:cNvSpPr/>
          <p:nvPr/>
        </p:nvSpPr>
        <p:spPr>
          <a:xfrm>
            <a:off x="9875520" y="363016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3520440"/>
            <a:ext cx="7772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0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تطبيق نظرية اللعبة على سوق الزواج</a:t>
            </a:r>
          </a:p>
        </p:txBody>
      </p:sp>
      <p:sp>
        <p:nvSpPr>
          <p:cNvPr id="12" name="Oval 11"/>
          <p:cNvSpPr/>
          <p:nvPr/>
        </p:nvSpPr>
        <p:spPr>
          <a:xfrm>
            <a:off x="9875520" y="431596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0" y="4206240"/>
            <a:ext cx="7772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0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توازن ناش وعلاقته بالتعاون الاجتماعي</a:t>
            </a:r>
          </a:p>
        </p:txBody>
      </p:sp>
      <p:sp>
        <p:nvSpPr>
          <p:cNvPr id="14" name="Oval 13"/>
          <p:cNvSpPr/>
          <p:nvPr/>
        </p:nvSpPr>
        <p:spPr>
          <a:xfrm>
            <a:off x="9875520" y="500176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4892040"/>
            <a:ext cx="7772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0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البنى الفائقة الثلاث ودورات حياة الحضارات</a:t>
            </a:r>
          </a:p>
        </p:txBody>
      </p:sp>
      <p:sp>
        <p:nvSpPr>
          <p:cNvPr id="16" name="Oval 15"/>
          <p:cNvSpPr/>
          <p:nvPr/>
        </p:nvSpPr>
        <p:spPr>
          <a:xfrm>
            <a:off x="9875520" y="568756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28800" y="5577840"/>
            <a:ext cx="7772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0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أزمة الخصوبة العالمية وما تكشفه عن مصير الأمم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0"/>
            <a:ext cx="112471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800" b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نهاية الدرس الأول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2004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— كيف تتصرف المجتمعات وما الذي يحرّك البشر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4389120"/>
            <a:ext cx="11247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 الدرس القادم: تطبيقات نظرية اللعبة على الصراعات الجيوسياسية الراهنة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السؤال المحوري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يفعل البشر ما يفعلون؟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يبدأ الفصل بسؤال لم تجب عنه فلسفة ولا علم بصورة قاطعة:
ما الذي يحرّك سلوك البشر والمجتمعات؟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0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نظريات خمس + نظرية اللعبة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107527" y="1188720"/>
            <a:ext cx="3474720" cy="23774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90407" y="1325880"/>
            <a:ext cx="31089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3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90407" y="1874520"/>
            <a:ext cx="31089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الدين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90407" y="2286000"/>
            <a:ext cx="31089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البشر في حرب داخلية دائمة بين الخير والشر، وهدف الدين منح القوة للسير نحو الخير.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58487" y="1188720"/>
            <a:ext cx="3474720" cy="23774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41367" y="1325880"/>
            <a:ext cx="31089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3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41367" y="1874520"/>
            <a:ext cx="31089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علم الأحياء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41367" y="2286000"/>
            <a:ext cx="31089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الدافع الأعمق هو نقل الجينات. الذكر والأنثى يخوضان هذه المهمة بأساليب متباينة جذرياً.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09447" y="1188720"/>
            <a:ext cx="3474720" cy="23774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2327" y="1325880"/>
            <a:ext cx="31089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3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2327" y="1874520"/>
            <a:ext cx="31089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العرق والثقافة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2327" y="2286000"/>
            <a:ext cx="31089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العالم صراع بين أجناس وثقافات مختلفة تسعى كلٌّ منها إلى الهيمنة بخصائصها المتمايزة.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107527" y="3840480"/>
            <a:ext cx="3474720" cy="23774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90407" y="3977640"/>
            <a:ext cx="31089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3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90407" y="4526280"/>
            <a:ext cx="31089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الاقتصاد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90407" y="4937760"/>
            <a:ext cx="31089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المصلحة الذاتية والمال هما المحرّك الرئيسي. الإنسان كائن عقلاني يسعى إلى تعظيم مكسبه.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358487" y="3840480"/>
            <a:ext cx="3474720" cy="23774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41367" y="3977640"/>
            <a:ext cx="31089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3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٥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41367" y="4526280"/>
            <a:ext cx="31089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الليبرالية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41367" y="4937760"/>
            <a:ext cx="31089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التاريخ مسيرة حتمية نحو التنوير والعدالة والعقلانية — الإنسانية تتقدم نحو الأفضل باستمرار.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09447" y="3840480"/>
            <a:ext cx="3474720" cy="2377440"/>
          </a:xfrm>
          <a:prstGeom prst="roundRect">
            <a:avLst/>
          </a:prstGeom>
          <a:solidFill>
            <a:srgbClr val="1A4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92327" y="3977640"/>
            <a:ext cx="31089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3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٦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92327" y="4526280"/>
            <a:ext cx="31089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92327" y="4937760"/>
            <a:ext cx="31089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 dirty="0" err="1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الحجة</a:t>
            </a:r>
            <a:r>
              <a:rPr sz="1300" b="0" dirty="0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الرئيسية</a:t>
            </a:r>
            <a:r>
              <a:rPr sz="1300" b="0" dirty="0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لهذا</a:t>
            </a:r>
            <a:r>
              <a:rPr sz="1300" b="0" dirty="0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الفصل</a:t>
            </a:r>
            <a:r>
              <a:rPr sz="1300" b="0" dirty="0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: </a:t>
            </a:r>
            <a:r>
              <a:rPr sz="1300" b="0" dirty="0" err="1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إنها</a:t>
            </a:r>
            <a:r>
              <a:rPr sz="1300" b="0" dirty="0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الأداة</a:t>
            </a:r>
            <a:r>
              <a:rPr sz="1300" b="0" dirty="0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الأمضى</a:t>
            </a:r>
            <a:r>
              <a:rPr sz="1300" b="0" dirty="0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لفهم</a:t>
            </a:r>
            <a:r>
              <a:rPr sz="1300" b="0" dirty="0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السلوك</a:t>
            </a:r>
            <a:r>
              <a:rPr sz="1300" b="0" dirty="0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البشري</a:t>
            </a:r>
            <a:r>
              <a:rPr sz="1300" b="0" dirty="0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والتنبؤ</a:t>
            </a:r>
            <a:r>
              <a:rPr sz="1300" b="0" dirty="0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بمسار</a:t>
            </a:r>
            <a:r>
              <a:rPr sz="1300" b="0" dirty="0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الأحداث</a:t>
            </a:r>
            <a:r>
              <a:rPr sz="1300" b="0" dirty="0">
                <a:solidFill>
                  <a:schemeClr val="bg1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نظرية اللعبة؟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371600" y="1645920"/>
            <a:ext cx="9418320" cy="32004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365760" rIns="457200" rtlCol="0" anchor="ctr"/>
          <a:lstStyle/>
          <a:p>
            <a:pPr algn="ctr" rtl="1"/>
            <a:r>
              <a:rPr sz="220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لا تدّعي نظرية اللعبة أنها تملك "الإجابة الصحيحة" عن السلوك البشري،</a:t>
            </a:r>
          </a:p>
          <a:p>
            <a:pPr algn="ctr" rtl="1">
              <a:spcBef>
                <a:spcPts val="1200"/>
              </a:spcBef>
            </a:pPr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بل تقدم إطاراً تحليلياً يمكّنك من دراسة أي موقف وفهم</a:t>
            </a:r>
          </a:p>
          <a:p>
            <a:pPr algn="ctr" rtl="1">
              <a:spcBef>
                <a:spcPts val="1200"/>
              </a:spcBef>
            </a:pPr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يتصرف اللاعبون بالطريقة التي يتصرفون بها،</a:t>
            </a:r>
          </a:p>
          <a:p>
            <a:pPr algn="ctr" rtl="1">
              <a:spcBef>
                <a:spcPts val="1600"/>
              </a:spcBef>
            </a:pPr>
            <a:r>
              <a:rPr sz="24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ثم التنبؤ بما سيأتي.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الأساس النظري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أي لعبة بشرية تقوم على ثلاثة أركان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مهما تعقّدت اللعبة — سواء أكانت زواجاً أم حرباً أم سياسة اقتصادية —
فهي لا تخرج عن ثلاثة مكوّنات.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0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المكونات الثلاثة لأي لعبة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107527" y="1188720"/>
            <a:ext cx="3474720" cy="32004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07527" y="1371600"/>
            <a:ext cx="34747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000" b="0">
                <a:solidFill>
                  <a:srgbClr val="0000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90407" y="2103120"/>
            <a:ext cx="31089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اللاعبون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90407" y="2743200"/>
            <a:ext cx="31089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هم المشاركون في هذه اللعبة؟ تحديد اللاعبين الفعليين — لا الظاهريين — شرط أساسي لفهم ما يجري.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58487" y="1188720"/>
            <a:ext cx="3474720" cy="32004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58487" y="1371600"/>
            <a:ext cx="34747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000" b="0">
                <a:solidFill>
                  <a:srgbClr val="0000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41367" y="2103120"/>
            <a:ext cx="31089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القواعد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41367" y="2743200"/>
            <a:ext cx="31089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حدود هذه اللعبة وقيودها؟ في الرياضيات تُسمّى "الشروط الحدودية" — وهي تحدد ما يمكن فعله وما لا يمكن.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09447" y="1188720"/>
            <a:ext cx="3474720" cy="32004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447" y="1371600"/>
            <a:ext cx="34747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000" b="0">
                <a:solidFill>
                  <a:srgbClr val="0000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🎯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2327" y="2103120"/>
            <a:ext cx="31089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الحوافز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2327" y="2743200"/>
            <a:ext cx="31089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كيف تُربح هذه اللعبة؟ ماذا يكسب اللاعبون؟ فهم الحوافز يكشف لماذا يتصرف الناس بطرق تبدو غير عقلانية.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371600" y="4754880"/>
            <a:ext cx="9418320" cy="109728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0" tIns="274320" rIns="365760" rtlCol="0" anchor="ctr"/>
          <a:lstStyle/>
          <a:p>
            <a:pPr algn="ctr" rtl="1"/>
            <a:r>
              <a:rPr sz="1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إذا عرفت اللاعبين، وفهمت القواعد والحوافز، أمكنك أن تتنبأ بكيفية سير اللعبة — هذه هي المهارة الجوهرية.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0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ثلاث فوائد من تعلم نظرية اللعبة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107527" y="1188720"/>
            <a:ext cx="3474720" cy="34747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90407" y="1371600"/>
            <a:ext cx="31089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48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90407" y="2103120"/>
            <a:ext cx="3108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تصبح شخصاً أفضل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90407" y="2651760"/>
            <a:ext cx="31089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التعليم الحقيقي ليس درجات جيدة أو وظيفة مرموقة — بل القدرة على تحليل الواقع واتخاذ قرارات أكثر حكمة وأخلاقية.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58487" y="1188720"/>
            <a:ext cx="3474720" cy="34747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41367" y="1371600"/>
            <a:ext cx="31089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48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41367" y="2103120"/>
            <a:ext cx="3108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تفهم العالم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41367" y="2651760"/>
            <a:ext cx="31089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الأحداث التي تبدو غير منطقية — من قرارات الحروب إلى السياسة الدولية — تصبح مقروءة ومفهومة بأدوات نظرية اللعبة.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09447" y="1188720"/>
            <a:ext cx="3474720" cy="34747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2327" y="1371600"/>
            <a:ext cx="31089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48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2327" y="2103120"/>
            <a:ext cx="3108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تملك قدرة التنبؤ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2327" y="2651760"/>
            <a:ext cx="31089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فهم اللعبة يمنحك سيادة على مصيرك — تعرف إلى أين تتجه الأمور قبل أن تصل، وتضع استراتيجيتك بناءً على ذلك.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تطبيق عملي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لعبة الزواج — توازن ناش أو الانتحار الجماعي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خمسة رجال وخمس نساء يُصنَّفون وفق ثلاثة معايير:
الجينات، والثروة، والمكانة الاجتماعية.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1267</Words>
  <Application>Microsoft Macintosh PowerPoint</Application>
  <PresentationFormat>Widescreen</PresentationFormat>
  <Paragraphs>175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Amiri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Talib Al Abri</cp:lastModifiedBy>
  <cp:revision>3</cp:revision>
  <dcterms:created xsi:type="dcterms:W3CDTF">2013-01-27T09:14:16Z</dcterms:created>
  <dcterms:modified xsi:type="dcterms:W3CDTF">2026-03-13T18:22:16Z</dcterms:modified>
  <cp:category/>
</cp:coreProperties>
</file>